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3"/>
    <p:restoredTop sz="94695"/>
  </p:normalViewPr>
  <p:slideViewPr>
    <p:cSldViewPr snapToGrid="0" snapToObjects="1">
      <p:cViewPr varScale="1">
        <p:scale>
          <a:sx n="73" d="100"/>
          <a:sy n="73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93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Calibri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9" descr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8007"/>
            <a:ext cx="3863119" cy="158387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4992449" y="4188071"/>
            <a:ext cx="6802908" cy="227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667512">
              <a:lnSpc>
                <a:spcPct val="90000"/>
              </a:lnSpc>
              <a:spcBef>
                <a:spcPts val="400"/>
              </a:spcBef>
              <a:defRPr sz="4000">
                <a:solidFill>
                  <a:schemeClr val="accent2"/>
                </a:solidFill>
              </a:defRPr>
            </a:pPr>
            <a:r>
              <a:t>Organic Agriculture</a:t>
            </a:r>
            <a:r>
              <a:rPr sz="3500"/>
              <a:t> </a:t>
            </a:r>
          </a:p>
          <a:p>
            <a:pPr algn="ctr" defTabSz="667512">
              <a:lnSpc>
                <a:spcPct val="90000"/>
              </a:lnSpc>
              <a:spcBef>
                <a:spcPts val="400"/>
              </a:spcBef>
              <a:defRPr sz="3500">
                <a:solidFill>
                  <a:schemeClr val="accent2"/>
                </a:solidFill>
              </a:defRPr>
            </a:pPr>
            <a:r>
              <a:t>Opportunities &amp; Importance</a:t>
            </a:r>
          </a:p>
          <a:p>
            <a:pPr algn="ctr" defTabSz="667512">
              <a:lnSpc>
                <a:spcPct val="90000"/>
              </a:lnSpc>
              <a:spcBef>
                <a:spcPts val="400"/>
              </a:spcBef>
              <a:defRPr sz="3500">
                <a:solidFill>
                  <a:schemeClr val="accent2"/>
                </a:solidFill>
              </a:defRPr>
            </a:pPr>
            <a:r>
              <a:t>Globally and in Namibia</a:t>
            </a:r>
          </a:p>
          <a:p>
            <a:pPr algn="ctr" defTabSz="667512">
              <a:lnSpc>
                <a:spcPct val="90000"/>
              </a:lnSpc>
              <a:spcBef>
                <a:spcPts val="1600"/>
              </a:spcBef>
              <a:defRPr sz="2400" b="1">
                <a:solidFill>
                  <a:schemeClr val="accent2"/>
                </a:solidFill>
              </a:defRPr>
            </a:pPr>
            <a:r>
              <a:t>8 September 2021</a:t>
            </a:r>
          </a:p>
        </p:txBody>
      </p:sp>
      <p:sp>
        <p:nvSpPr>
          <p:cNvPr id="96" name="www.noa.org.na"/>
          <p:cNvSpPr txBox="1"/>
          <p:nvPr/>
        </p:nvSpPr>
        <p:spPr>
          <a:xfrm>
            <a:off x="508946" y="5721453"/>
            <a:ext cx="2833052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t>www.noa.org.na</a:t>
            </a:r>
          </a:p>
        </p:txBody>
      </p:sp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3"/>
          <a:srcRect t="21295" b="26689"/>
          <a:stretch>
            <a:fillRect/>
          </a:stretch>
        </p:blipFill>
        <p:spPr>
          <a:xfrm>
            <a:off x="4290852" y="63278"/>
            <a:ext cx="3610296" cy="367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0101" y="20443"/>
                </a:lnTo>
                <a:lnTo>
                  <a:pt x="21600" y="21546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8" name="Picture 26" descr="Picture 26"/>
          <p:cNvPicPr>
            <a:picLocks noChangeAspect="1"/>
          </p:cNvPicPr>
          <p:nvPr/>
        </p:nvPicPr>
        <p:blipFill>
          <a:blip r:embed="rId4"/>
          <a:srcRect l="18424" r="19696"/>
          <a:stretch>
            <a:fillRect/>
          </a:stretch>
        </p:blipFill>
        <p:spPr>
          <a:xfrm>
            <a:off x="8328881" y="-1"/>
            <a:ext cx="3863183" cy="3870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385"/>
                </a:lnTo>
                <a:lnTo>
                  <a:pt x="49" y="2139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9" name="Picture 13" descr="Picture 13"/>
          <p:cNvPicPr>
            <a:picLocks noChangeAspect="1"/>
          </p:cNvPicPr>
          <p:nvPr/>
        </p:nvPicPr>
        <p:blipFill>
          <a:blip r:embed="rId5"/>
          <a:srcRect l="26214" r="38698" b="5"/>
          <a:stretch>
            <a:fillRect/>
          </a:stretch>
        </p:blipFill>
        <p:spPr>
          <a:xfrm>
            <a:off x="-6768" y="63279"/>
            <a:ext cx="3864373" cy="3771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568"/>
                </a:lnTo>
                <a:lnTo>
                  <a:pt x="2247" y="21600"/>
                </a:lnTo>
                <a:lnTo>
                  <a:pt x="21600" y="2107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KCOA - Knowledge Centre for Organic Agricul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t>KCOA - Knowledge Centre for Organic Agriculture</a:t>
            </a:r>
          </a:p>
        </p:txBody>
      </p:sp>
      <p:pic>
        <p:nvPicPr>
          <p:cNvPr id="216" name="Google Shape;499;p2" descr="Google Shape;499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22" y="5048191"/>
            <a:ext cx="8064002" cy="14879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Google Shape;506;p3"/>
          <p:cNvSpPr txBox="1"/>
          <p:nvPr/>
        </p:nvSpPr>
        <p:spPr>
          <a:xfrm>
            <a:off x="4673775" y="2823828"/>
            <a:ext cx="2844450" cy="177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 algn="ctr">
              <a:lnSpc>
                <a:spcPct val="90000"/>
              </a:lnSpc>
              <a:defRPr sz="2500" b="1">
                <a:solidFill>
                  <a:srgbClr val="FCFCFC"/>
                </a:solidFill>
              </a:defRPr>
            </a:pPr>
            <a:r>
              <a:t>Information</a:t>
            </a:r>
          </a:p>
          <a:p>
            <a:pPr algn="ctr">
              <a:lnSpc>
                <a:spcPct val="90000"/>
              </a:lnSpc>
              <a:defRPr sz="1000" b="1">
                <a:solidFill>
                  <a:srgbClr val="FCFCFC"/>
                </a:solidFill>
              </a:defRPr>
            </a:pPr>
            <a:endParaRPr/>
          </a:p>
          <a:p>
            <a:pPr algn="ctr">
              <a:lnSpc>
                <a:spcPct val="90000"/>
              </a:lnSpc>
              <a:defRPr sz="2000">
                <a:solidFill>
                  <a:srgbClr val="FCFCFC"/>
                </a:solidFill>
              </a:defRPr>
            </a:pPr>
            <a:r>
              <a:t> Strategies</a:t>
            </a:r>
            <a:endParaRPr b="1"/>
          </a:p>
          <a:p>
            <a:pPr algn="ctr">
              <a:lnSpc>
                <a:spcPct val="90000"/>
              </a:lnSpc>
              <a:defRPr sz="2000">
                <a:solidFill>
                  <a:srgbClr val="FCFCFC"/>
                </a:solidFill>
              </a:defRPr>
            </a:pPr>
            <a:r>
              <a:t>Best Practices</a:t>
            </a:r>
          </a:p>
        </p:txBody>
      </p:sp>
      <p:sp>
        <p:nvSpPr>
          <p:cNvPr id="218" name="Google Shape;507;p3"/>
          <p:cNvSpPr txBox="1"/>
          <p:nvPr/>
        </p:nvSpPr>
        <p:spPr>
          <a:xfrm>
            <a:off x="8143303" y="2814162"/>
            <a:ext cx="2844450" cy="1595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 algn="ctr">
              <a:lnSpc>
                <a:spcPct val="90000"/>
              </a:lnSpc>
              <a:defRPr sz="2500">
                <a:solidFill>
                  <a:srgbClr val="FEFEFE"/>
                </a:solidFill>
              </a:defRPr>
            </a:pPr>
            <a:r>
              <a:t>N</a:t>
            </a:r>
            <a:r>
              <a:rPr b="1"/>
              <a:t>etworking</a:t>
            </a:r>
          </a:p>
          <a:p>
            <a:pPr algn="ctr">
              <a:lnSpc>
                <a:spcPct val="90000"/>
              </a:lnSpc>
              <a:defRPr sz="1000" b="1">
                <a:solidFill>
                  <a:srgbClr val="FEFEFE"/>
                </a:solidFill>
              </a:defRPr>
            </a:pPr>
            <a:endParaRPr b="1"/>
          </a:p>
          <a:p>
            <a:pPr algn="ctr">
              <a:lnSpc>
                <a:spcPct val="90000"/>
              </a:lnSpc>
              <a:defRPr sz="2000" b="1">
                <a:solidFill>
                  <a:srgbClr val="FEFEFE"/>
                </a:solidFill>
              </a:defRPr>
            </a:pPr>
            <a:r>
              <a:t>Organic value chains</a:t>
            </a:r>
          </a:p>
          <a:p>
            <a:pPr algn="ctr">
              <a:lnSpc>
                <a:spcPct val="90000"/>
              </a:lnSpc>
              <a:defRPr sz="2000" b="1">
                <a:solidFill>
                  <a:srgbClr val="FEFEFE"/>
                </a:solidFill>
              </a:defRPr>
            </a:pPr>
            <a:r>
              <a:t>Stakeholders</a:t>
            </a:r>
          </a:p>
        </p:txBody>
      </p:sp>
      <p:grpSp>
        <p:nvGrpSpPr>
          <p:cNvPr id="221" name="Google Shape;511;p3"/>
          <p:cNvGrpSpPr/>
          <p:nvPr/>
        </p:nvGrpSpPr>
        <p:grpSpPr>
          <a:xfrm>
            <a:off x="9122908" y="1814638"/>
            <a:ext cx="885240" cy="885431"/>
            <a:chOff x="-1" y="0"/>
            <a:chExt cx="885238" cy="885429"/>
          </a:xfrm>
        </p:grpSpPr>
        <p:sp>
          <p:nvSpPr>
            <p:cNvPr id="219" name="Shape"/>
            <p:cNvSpPr/>
            <p:nvPr/>
          </p:nvSpPr>
          <p:spPr>
            <a:xfrm>
              <a:off x="-2" y="-1"/>
              <a:ext cx="885240" cy="88523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/>
              </a:pPr>
              <a:endParaRPr/>
            </a:p>
          </p:txBody>
        </p:sp>
        <p:pic>
          <p:nvPicPr>
            <p:cNvPr id="220" name="image5.png" descr="image5.png"/>
            <p:cNvPicPr>
              <a:picLocks noChangeAspect="1"/>
            </p:cNvPicPr>
            <p:nvPr/>
          </p:nvPicPr>
          <p:blipFill>
            <a:blip r:embed="rId3"/>
            <a:srcRect t="90" b="67"/>
            <a:stretch>
              <a:fillRect/>
            </a:stretch>
          </p:blipFill>
          <p:spPr>
            <a:xfrm>
              <a:off x="-1" y="0"/>
              <a:ext cx="885239" cy="88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4833" y="0"/>
                    <a:pt x="0" y="4832"/>
                    <a:pt x="0" y="10795"/>
                  </a:cubicBezTo>
                  <a:cubicBezTo>
                    <a:pt x="0" y="16759"/>
                    <a:pt x="4833" y="21600"/>
                    <a:pt x="10795" y="21600"/>
                  </a:cubicBezTo>
                  <a:cubicBezTo>
                    <a:pt x="16758" y="21600"/>
                    <a:pt x="21600" y="16759"/>
                    <a:pt x="21600" y="10795"/>
                  </a:cubicBezTo>
                  <a:cubicBezTo>
                    <a:pt x="21600" y="4832"/>
                    <a:pt x="16758" y="0"/>
                    <a:pt x="10795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24" name="Google Shape;512;p3"/>
          <p:cNvGrpSpPr/>
          <p:nvPr/>
        </p:nvGrpSpPr>
        <p:grpSpPr>
          <a:xfrm>
            <a:off x="5653381" y="1809805"/>
            <a:ext cx="885240" cy="885240"/>
            <a:chOff x="-1" y="-1"/>
            <a:chExt cx="885238" cy="885238"/>
          </a:xfrm>
        </p:grpSpPr>
        <p:sp>
          <p:nvSpPr>
            <p:cNvPr id="222" name="Shape"/>
            <p:cNvSpPr/>
            <p:nvPr/>
          </p:nvSpPr>
          <p:spPr>
            <a:xfrm>
              <a:off x="-2" y="-2"/>
              <a:ext cx="885240" cy="88524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/>
              </a:pPr>
              <a:endParaRPr/>
            </a:p>
          </p:txBody>
        </p:sp>
        <p:pic>
          <p:nvPicPr>
            <p:cNvPr id="223" name="image6.png" descr="image6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-1"/>
              <a:ext cx="885239" cy="88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4833" y="0"/>
                    <a:pt x="0" y="4833"/>
                    <a:pt x="0" y="10795"/>
                  </a:cubicBezTo>
                  <a:cubicBezTo>
                    <a:pt x="0" y="16758"/>
                    <a:pt x="4833" y="21600"/>
                    <a:pt x="10795" y="21600"/>
                  </a:cubicBezTo>
                  <a:cubicBezTo>
                    <a:pt x="16758" y="21600"/>
                    <a:pt x="21600" y="16758"/>
                    <a:pt x="21600" y="10795"/>
                  </a:cubicBezTo>
                  <a:cubicBezTo>
                    <a:pt x="21600" y="4833"/>
                    <a:pt x="16758" y="0"/>
                    <a:pt x="10795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27" name="Google Shape;513;p3"/>
          <p:cNvGrpSpPr/>
          <p:nvPr/>
        </p:nvGrpSpPr>
        <p:grpSpPr>
          <a:xfrm>
            <a:off x="1806302" y="1815138"/>
            <a:ext cx="885829" cy="884241"/>
            <a:chOff x="0" y="-1"/>
            <a:chExt cx="885828" cy="884241"/>
          </a:xfrm>
        </p:grpSpPr>
        <p:sp>
          <p:nvSpPr>
            <p:cNvPr id="225" name="Shape"/>
            <p:cNvSpPr/>
            <p:nvPr/>
          </p:nvSpPr>
          <p:spPr>
            <a:xfrm>
              <a:off x="-1" y="-2"/>
              <a:ext cx="885830" cy="88424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/>
              </a:pPr>
              <a:endParaRPr/>
            </a:p>
          </p:txBody>
        </p:sp>
        <p:pic>
          <p:nvPicPr>
            <p:cNvPr id="226" name="image7.png" descr="image7.png"/>
            <p:cNvPicPr>
              <a:picLocks noChangeAspect="1"/>
            </p:cNvPicPr>
            <p:nvPr/>
          </p:nvPicPr>
          <p:blipFill>
            <a:blip r:embed="rId5"/>
            <a:srcRect t="89" b="89"/>
            <a:stretch>
              <a:fillRect/>
            </a:stretch>
          </p:blipFill>
          <p:spPr>
            <a:xfrm>
              <a:off x="-1" y="-2"/>
              <a:ext cx="885826" cy="88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Picture 33" descr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827" y="5667087"/>
            <a:ext cx="2054584" cy="84238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oogle Shape;506;p3"/>
          <p:cNvSpPr txBox="1"/>
          <p:nvPr/>
        </p:nvSpPr>
        <p:spPr>
          <a:xfrm>
            <a:off x="826991" y="2823828"/>
            <a:ext cx="2844451" cy="1773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 algn="ctr">
              <a:lnSpc>
                <a:spcPct val="90000"/>
              </a:lnSpc>
              <a:defRPr sz="2500" b="1">
                <a:solidFill>
                  <a:srgbClr val="FCFCFC"/>
                </a:solidFill>
              </a:defRPr>
            </a:pPr>
            <a:r>
              <a:t>Data Collection:</a:t>
            </a:r>
          </a:p>
          <a:p>
            <a:pPr algn="ctr">
              <a:lnSpc>
                <a:spcPct val="90000"/>
              </a:lnSpc>
              <a:defRPr sz="1000" b="1">
                <a:solidFill>
                  <a:srgbClr val="FCFCFC"/>
                </a:solidFill>
              </a:defRPr>
            </a:pPr>
            <a:endParaRPr/>
          </a:p>
          <a:p>
            <a:pPr algn="ctr">
              <a:lnSpc>
                <a:spcPct val="90000"/>
              </a:lnSpc>
              <a:defRPr sz="2000">
                <a:solidFill>
                  <a:srgbClr val="FCFCFC"/>
                </a:solidFill>
              </a:defRPr>
            </a:pPr>
            <a:r>
              <a:t>Multipliers</a:t>
            </a:r>
          </a:p>
          <a:p>
            <a:pPr algn="ctr">
              <a:lnSpc>
                <a:spcPct val="90000"/>
              </a:lnSpc>
              <a:defRPr sz="2000">
                <a:solidFill>
                  <a:srgbClr val="FCFCFC"/>
                </a:solidFill>
              </a:defRPr>
            </a:pPr>
            <a:r>
              <a:t>Producers</a:t>
            </a:r>
          </a:p>
          <a:p>
            <a:pPr algn="ctr">
              <a:lnSpc>
                <a:spcPct val="90000"/>
              </a:lnSpc>
              <a:defRPr sz="2000">
                <a:solidFill>
                  <a:srgbClr val="FCFCFC"/>
                </a:solidFill>
              </a:defRPr>
            </a:pPr>
            <a:r>
              <a:t>Processors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hank You!"/>
          <p:cNvSpPr txBox="1">
            <a:spLocks noGrp="1"/>
          </p:cNvSpPr>
          <p:nvPr>
            <p:ph type="ctrTitle"/>
          </p:nvPr>
        </p:nvSpPr>
        <p:spPr>
          <a:xfrm>
            <a:off x="1524000" y="1310628"/>
            <a:ext cx="9144000" cy="10882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t>Thank You!</a:t>
            </a:r>
          </a:p>
        </p:txBody>
      </p:sp>
      <p:pic>
        <p:nvPicPr>
          <p:cNvPr id="232" name="Screenshot 2021-09-03 at 08.42.19.png" descr="Screenshot 2021-09-03 at 08.42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2652572"/>
            <a:ext cx="6121400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hank You!"/>
          <p:cNvSpPr txBox="1"/>
          <p:nvPr/>
        </p:nvSpPr>
        <p:spPr>
          <a:xfrm>
            <a:off x="1523999" y="4875076"/>
            <a:ext cx="9144001" cy="108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t>www.noa.org.na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82"/>
          <p:cNvSpPr/>
          <p:nvPr/>
        </p:nvSpPr>
        <p:spPr>
          <a:xfrm>
            <a:off x="3046" y="0"/>
            <a:ext cx="12188956" cy="68580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84"/>
          <p:cNvSpPr/>
          <p:nvPr/>
        </p:nvSpPr>
        <p:spPr>
          <a:xfrm>
            <a:off x="1522" y="57073"/>
            <a:ext cx="12188956" cy="695054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9" name="Group 86"/>
          <p:cNvGrpSpPr/>
          <p:nvPr/>
        </p:nvGrpSpPr>
        <p:grpSpPr>
          <a:xfrm>
            <a:off x="-1" y="2075419"/>
            <a:ext cx="12396072" cy="4440646"/>
            <a:chOff x="0" y="0"/>
            <a:chExt cx="12396070" cy="4440644"/>
          </a:xfrm>
        </p:grpSpPr>
        <p:sp>
          <p:nvSpPr>
            <p:cNvPr id="103" name="Oval 87"/>
            <p:cNvSpPr/>
            <p:nvPr/>
          </p:nvSpPr>
          <p:spPr>
            <a:xfrm rot="4500000">
              <a:off x="7942190" y="432150"/>
              <a:ext cx="3563875" cy="3563875"/>
            </a:xfrm>
            <a:prstGeom prst="ellipse">
              <a:avLst/>
            </a:prstGeom>
            <a:noFill/>
            <a:ln w="31750" cap="flat">
              <a:solidFill>
                <a:srgbClr val="536073">
                  <a:alpha val="15000"/>
                </a:srgbClr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Oval 88"/>
            <p:cNvSpPr/>
            <p:nvPr/>
          </p:nvSpPr>
          <p:spPr>
            <a:xfrm rot="16200000">
              <a:off x="10435065" y="1973509"/>
              <a:ext cx="1381611" cy="1381611"/>
            </a:xfrm>
            <a:prstGeom prst="ellipse">
              <a:avLst/>
            </a:prstGeom>
            <a:noFill/>
            <a:ln w="31750" cap="flat">
              <a:solidFill>
                <a:srgbClr val="536073">
                  <a:alpha val="20000"/>
                </a:srgbClr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Oval 89"/>
            <p:cNvSpPr/>
            <p:nvPr/>
          </p:nvSpPr>
          <p:spPr>
            <a:xfrm rot="16200000">
              <a:off x="-1" y="0"/>
              <a:ext cx="3144367" cy="3144367"/>
            </a:xfrm>
            <a:prstGeom prst="ellipse">
              <a:avLst/>
            </a:prstGeom>
            <a:gradFill flip="none" rotWithShape="1">
              <a:gsLst>
                <a:gs pos="0">
                  <a:srgbClr val="333F50">
                    <a:alpha val="20000"/>
                  </a:srgbClr>
                </a:gs>
                <a:gs pos="100000">
                  <a:srgbClr val="222A35">
                    <a:alpha val="1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Oval 90"/>
            <p:cNvSpPr/>
            <p:nvPr/>
          </p:nvSpPr>
          <p:spPr>
            <a:xfrm rot="12600000">
              <a:off x="10150844" y="2195419"/>
              <a:ext cx="1897889" cy="1897889"/>
            </a:xfrm>
            <a:prstGeom prst="ellipse">
              <a:avLst/>
            </a:prstGeom>
            <a:gradFill flip="none" rotWithShape="1">
              <a:gsLst>
                <a:gs pos="0">
                  <a:srgbClr val="333F50">
                    <a:alpha val="10000"/>
                  </a:srgbClr>
                </a:gs>
                <a:gs pos="100000">
                  <a:srgbClr val="333F50">
                    <a:alpha val="2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Oval 91"/>
            <p:cNvSpPr/>
            <p:nvPr/>
          </p:nvSpPr>
          <p:spPr>
            <a:xfrm rot="4500000">
              <a:off x="2046778" y="965072"/>
              <a:ext cx="2579325" cy="2579325"/>
            </a:xfrm>
            <a:prstGeom prst="ellipse">
              <a:avLst/>
            </a:prstGeom>
            <a:noFill/>
            <a:ln w="31750" cap="flat">
              <a:solidFill>
                <a:srgbClr val="536073">
                  <a:alpha val="20000"/>
                </a:srgbClr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Oval 92"/>
            <p:cNvSpPr/>
            <p:nvPr/>
          </p:nvSpPr>
          <p:spPr>
            <a:xfrm rot="4500000">
              <a:off x="2224638" y="1118555"/>
              <a:ext cx="2243197" cy="2243196"/>
            </a:xfrm>
            <a:prstGeom prst="ellipse">
              <a:avLst/>
            </a:prstGeom>
            <a:noFill/>
            <a:ln w="31750" cap="flat">
              <a:solidFill>
                <a:srgbClr val="536073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0" name="Rectangle 100"/>
          <p:cNvSpPr/>
          <p:nvPr/>
        </p:nvSpPr>
        <p:spPr>
          <a:xfrm rot="16200000">
            <a:off x="10438145" y="1042603"/>
            <a:ext cx="2796463" cy="711254"/>
          </a:xfrm>
          <a:prstGeom prst="rect">
            <a:avLst/>
          </a:prstGeom>
          <a:gradFill>
            <a:gsLst>
              <a:gs pos="0">
                <a:srgbClr val="ADB9CA">
                  <a:alpha val="0"/>
                </a:srgbClr>
              </a:gs>
              <a:gs pos="100000">
                <a:srgbClr val="333F50">
                  <a:alpha val="1000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5" name="Group 102"/>
          <p:cNvGrpSpPr/>
          <p:nvPr/>
        </p:nvGrpSpPr>
        <p:grpSpPr>
          <a:xfrm>
            <a:off x="9877276" y="4945278"/>
            <a:ext cx="1285877" cy="549010"/>
            <a:chOff x="0" y="0"/>
            <a:chExt cx="1285876" cy="549008"/>
          </a:xfrm>
        </p:grpSpPr>
        <p:sp>
          <p:nvSpPr>
            <p:cNvPr id="111" name="Straight Connector 103"/>
            <p:cNvSpPr/>
            <p:nvPr/>
          </p:nvSpPr>
          <p:spPr>
            <a:xfrm>
              <a:off x="-1" y="-1"/>
              <a:ext cx="1285878" cy="1"/>
            </a:xfrm>
            <a:prstGeom prst="line">
              <a:avLst/>
            </a:prstGeom>
            <a:noFill/>
            <a:ln w="31750" cap="rnd">
              <a:solidFill>
                <a:srgbClr val="536073">
                  <a:alpha val="20000"/>
                </a:srgbClr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Straight Connector 104"/>
            <p:cNvSpPr/>
            <p:nvPr/>
          </p:nvSpPr>
          <p:spPr>
            <a:xfrm>
              <a:off x="-1" y="183001"/>
              <a:ext cx="1285878" cy="2"/>
            </a:xfrm>
            <a:prstGeom prst="line">
              <a:avLst/>
            </a:prstGeom>
            <a:noFill/>
            <a:ln w="31750" cap="rnd">
              <a:solidFill>
                <a:srgbClr val="536073">
                  <a:alpha val="20000"/>
                </a:srgbClr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Straight Connector 105"/>
            <p:cNvSpPr/>
            <p:nvPr/>
          </p:nvSpPr>
          <p:spPr>
            <a:xfrm>
              <a:off x="-1" y="366003"/>
              <a:ext cx="1285878" cy="2"/>
            </a:xfrm>
            <a:prstGeom prst="line">
              <a:avLst/>
            </a:prstGeom>
            <a:noFill/>
            <a:ln w="31750" cap="rnd">
              <a:solidFill>
                <a:srgbClr val="536073">
                  <a:alpha val="20000"/>
                </a:srgbClr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Straight Connector 106"/>
            <p:cNvSpPr/>
            <p:nvPr/>
          </p:nvSpPr>
          <p:spPr>
            <a:xfrm>
              <a:off x="-1" y="549007"/>
              <a:ext cx="1285878" cy="1"/>
            </a:xfrm>
            <a:prstGeom prst="line">
              <a:avLst/>
            </a:prstGeom>
            <a:noFill/>
            <a:ln w="31750" cap="rnd">
              <a:solidFill>
                <a:srgbClr val="536073">
                  <a:alpha val="20000"/>
                </a:srgbClr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" name="Titel 1"/>
          <p:cNvSpPr txBox="1"/>
          <p:nvPr/>
        </p:nvSpPr>
        <p:spPr>
          <a:xfrm>
            <a:off x="459146" y="839612"/>
            <a:ext cx="11273708" cy="76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81000"/>
              </a:lnSpc>
              <a:defRPr sz="4900" b="1">
                <a:solidFill>
                  <a:schemeClr val="accent2"/>
                </a:solidFill>
              </a:defRPr>
            </a:lvl1pPr>
          </a:lstStyle>
          <a:p>
            <a:r>
              <a:t>What is Organic Agriculture?</a:t>
            </a:r>
          </a:p>
        </p:txBody>
      </p:sp>
      <p:sp>
        <p:nvSpPr>
          <p:cNvPr id="117" name="Rectangle 35"/>
          <p:cNvSpPr txBox="1"/>
          <p:nvPr/>
        </p:nvSpPr>
        <p:spPr>
          <a:xfrm>
            <a:off x="668778" y="1891282"/>
            <a:ext cx="6722758" cy="381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FFFFFF"/>
                </a:solidFill>
              </a:defRPr>
            </a:pPr>
            <a:r>
              <a:t>Ecosystems =&gt; Biodiversity =&gt;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FFFFFF"/>
                </a:solidFill>
              </a:defRPr>
            </a:pPr>
            <a:r>
              <a:t>Nutrient Cycles =&gt; Microbiology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defRPr sz="3200">
                <a:solidFill>
                  <a:srgbClr val="FFFFFF"/>
                </a:solidFill>
              </a:defRPr>
            </a:pPr>
            <a:r>
              <a:t>Adapted Management:</a:t>
            </a:r>
          </a:p>
          <a:p>
            <a:pPr marL="457200" indent="-1889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No Synthetics, </a:t>
            </a:r>
          </a:p>
          <a:p>
            <a:pPr marL="457200" indent="-1889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No Harmful Chemicals, </a:t>
            </a:r>
          </a:p>
          <a:p>
            <a:pPr marL="457200" indent="-18891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No GMOs</a:t>
            </a:r>
          </a:p>
        </p:txBody>
      </p:sp>
      <p:pic>
        <p:nvPicPr>
          <p:cNvPr id="118" name="Picture 30" descr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46" y="5794509"/>
            <a:ext cx="2054584" cy="84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51"/>
          <p:cNvSpPr txBox="1"/>
          <p:nvPr/>
        </p:nvSpPr>
        <p:spPr>
          <a:xfrm>
            <a:off x="865380" y="5944577"/>
            <a:ext cx="8535863" cy="542240"/>
          </a:xfrm>
          <a:prstGeom prst="rect">
            <a:avLst/>
          </a:prstGeom>
          <a:solidFill>
            <a:srgbClr val="91D00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>
              <a:defRPr sz="3400"/>
            </a:pPr>
            <a:r>
              <a:t>HEALTH  |  ECOLOGY    |   FAIRNESS  |  CARE</a:t>
            </a: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123" y="2120344"/>
            <a:ext cx="4102592" cy="2307709"/>
          </a:xfrm>
          <a:prstGeom prst="rect">
            <a:avLst/>
          </a:prstGeom>
          <a:ln w="12700">
            <a:miter lim="400000"/>
          </a:ln>
          <a:effectLst>
            <a:reflection stA="80357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 Organic Market Worldwide"/>
          <p:cNvSpPr txBox="1">
            <a:spLocks noGrp="1"/>
          </p:cNvSpPr>
          <p:nvPr>
            <p:ph type="ctrTitle"/>
          </p:nvPr>
        </p:nvSpPr>
        <p:spPr>
          <a:xfrm>
            <a:off x="810598" y="461430"/>
            <a:ext cx="10570804" cy="11690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t>The Organic Market Worldwide</a:t>
            </a:r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629" y="5823677"/>
            <a:ext cx="2054584" cy="842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egetable-Market.jpg" descr="Vegetable-Mar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06" y="1728390"/>
            <a:ext cx="6046911" cy="3401389"/>
          </a:xfrm>
          <a:prstGeom prst="rect">
            <a:avLst/>
          </a:prstGeom>
          <a:ln w="12700">
            <a:miter lim="400000"/>
          </a:ln>
          <a:effectLst>
            <a:reflection stA="82521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"/>
          <p:cNvSpPr txBox="1"/>
          <p:nvPr/>
        </p:nvSpPr>
        <p:spPr>
          <a:xfrm>
            <a:off x="7673244" y="398789"/>
            <a:ext cx="4581396" cy="87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Organic turnover increased more than</a:t>
            </a:r>
            <a:r>
              <a:rPr>
                <a:solidFill>
                  <a:srgbClr val="FF9300"/>
                </a:solidFill>
              </a:rPr>
              <a:t> tenfold since 2000 </a:t>
            </a:r>
          </a:p>
        </p:txBody>
      </p:sp>
      <p:pic>
        <p:nvPicPr>
          <p:cNvPr id="127" name="Picture 33" descr="Picture 33"/>
          <p:cNvPicPr>
            <a:picLocks noChangeAspect="1"/>
          </p:cNvPicPr>
          <p:nvPr/>
        </p:nvPicPr>
        <p:blipFill>
          <a:blip r:embed="rId2">
            <a:alphaModFix amt="50000"/>
          </a:blip>
          <a:srcRect l="7024" t="91576" r="31704"/>
          <a:stretch>
            <a:fillRect/>
          </a:stretch>
        </p:blipFill>
        <p:spPr>
          <a:xfrm>
            <a:off x="173475" y="6010522"/>
            <a:ext cx="3386955" cy="70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101"/>
          <p:cNvSpPr txBox="1"/>
          <p:nvPr/>
        </p:nvSpPr>
        <p:spPr>
          <a:xfrm>
            <a:off x="1304587" y="449335"/>
            <a:ext cx="5162224" cy="148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In 2019 </a:t>
            </a:r>
            <a:endParaRPr sz="2400"/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the global market reached </a:t>
            </a:r>
            <a:endParaRPr sz="2400"/>
          </a:p>
          <a:p>
            <a:pPr algn="ctr">
              <a:defRPr sz="3200">
                <a:solidFill>
                  <a:srgbClr val="FF9300"/>
                </a:solidFill>
              </a:defRPr>
            </a:pPr>
            <a:r>
              <a:t>106 billion </a:t>
            </a:r>
            <a:r>
              <a:rPr>
                <a:solidFill>
                  <a:srgbClr val="FFFFFF"/>
                </a:solidFill>
              </a:rPr>
              <a:t>Euro</a:t>
            </a:r>
          </a:p>
        </p:txBody>
      </p:sp>
      <p:pic>
        <p:nvPicPr>
          <p:cNvPr id="129" name="Graphic 9" descr="Graphic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11" y="235733"/>
            <a:ext cx="1167707" cy="1167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942" y="5835505"/>
            <a:ext cx="2054584" cy="8423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Image"/>
          <p:cNvGrpSpPr/>
          <p:nvPr/>
        </p:nvGrpSpPr>
        <p:grpSpPr>
          <a:xfrm>
            <a:off x="9798092" y="2116433"/>
            <a:ext cx="2220433" cy="2197407"/>
            <a:chOff x="0" y="0"/>
            <a:chExt cx="2220431" cy="2197405"/>
          </a:xfrm>
        </p:grpSpPr>
        <p:sp>
          <p:nvSpPr>
            <p:cNvPr id="131" name="Shape"/>
            <p:cNvSpPr/>
            <p:nvPr/>
          </p:nvSpPr>
          <p:spPr>
            <a:xfrm>
              <a:off x="0" y="-1"/>
              <a:ext cx="2220432" cy="219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22" y="0"/>
                    <a:pt x="1837" y="0"/>
                  </a:cubicBezTo>
                  <a:lnTo>
                    <a:pt x="19763" y="0"/>
                  </a:lnTo>
                  <a:lnTo>
                    <a:pt x="19763" y="0"/>
                  </a:lnTo>
                  <a:cubicBezTo>
                    <a:pt x="20778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78" y="21600"/>
                    <a:pt x="19763" y="21600"/>
                  </a:cubicBezTo>
                  <a:lnTo>
                    <a:pt x="1837" y="21600"/>
                  </a:lnTo>
                  <a:lnTo>
                    <a:pt x="1837" y="21600"/>
                  </a:lnTo>
                  <a:cubicBezTo>
                    <a:pt x="82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32" name="image9.tif" descr="image9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2220432" cy="219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823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823" y="21600"/>
                    <a:pt x="1838" y="21600"/>
                  </a:cubicBezTo>
                  <a:lnTo>
                    <a:pt x="19762" y="21600"/>
                  </a:lnTo>
                  <a:cubicBezTo>
                    <a:pt x="20777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0777" y="0"/>
                    <a:pt x="19762" y="0"/>
                  </a:cubicBezTo>
                  <a:lnTo>
                    <a:pt x="18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36" name="Picture 5"/>
          <p:cNvGrpSpPr/>
          <p:nvPr/>
        </p:nvGrpSpPr>
        <p:grpSpPr>
          <a:xfrm>
            <a:off x="1370017" y="2239324"/>
            <a:ext cx="5347103" cy="2822654"/>
            <a:chOff x="0" y="0"/>
            <a:chExt cx="5347101" cy="2822652"/>
          </a:xfrm>
        </p:grpSpPr>
        <p:sp>
          <p:nvSpPr>
            <p:cNvPr id="134" name="Shape"/>
            <p:cNvSpPr/>
            <p:nvPr/>
          </p:nvSpPr>
          <p:spPr>
            <a:xfrm>
              <a:off x="-1" y="0"/>
              <a:ext cx="5347103" cy="282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39" y="0"/>
                    <a:pt x="980" y="0"/>
                  </a:cubicBezTo>
                  <a:lnTo>
                    <a:pt x="20620" y="0"/>
                  </a:lnTo>
                  <a:lnTo>
                    <a:pt x="20620" y="0"/>
                  </a:lnTo>
                  <a:cubicBezTo>
                    <a:pt x="21161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61" y="21600"/>
                    <a:pt x="20620" y="21600"/>
                  </a:cubicBezTo>
                  <a:lnTo>
                    <a:pt x="980" y="21600"/>
                  </a:lnTo>
                  <a:lnTo>
                    <a:pt x="980" y="21600"/>
                  </a:lnTo>
                  <a:cubicBezTo>
                    <a:pt x="439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35" name="image10.tif" descr="image10.tif"/>
            <p:cNvPicPr>
              <a:picLocks noChangeAspect="1"/>
            </p:cNvPicPr>
            <p:nvPr/>
          </p:nvPicPr>
          <p:blipFill>
            <a:blip r:embed="rId6"/>
            <a:srcRect b="2"/>
            <a:stretch>
              <a:fillRect/>
            </a:stretch>
          </p:blipFill>
          <p:spPr>
            <a:xfrm>
              <a:off x="0" y="0"/>
              <a:ext cx="5347097" cy="28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" y="0"/>
                  </a:moveTo>
                  <a:cubicBezTo>
                    <a:pt x="438" y="0"/>
                    <a:pt x="0" y="830"/>
                    <a:pt x="0" y="1856"/>
                  </a:cubicBezTo>
                  <a:lnTo>
                    <a:pt x="0" y="19744"/>
                  </a:lnTo>
                  <a:cubicBezTo>
                    <a:pt x="0" y="20770"/>
                    <a:pt x="438" y="21600"/>
                    <a:pt x="980" y="21600"/>
                  </a:cubicBezTo>
                  <a:lnTo>
                    <a:pt x="20620" y="21600"/>
                  </a:lnTo>
                  <a:cubicBezTo>
                    <a:pt x="21162" y="21600"/>
                    <a:pt x="21600" y="20770"/>
                    <a:pt x="21600" y="19744"/>
                  </a:cubicBezTo>
                  <a:lnTo>
                    <a:pt x="21600" y="1856"/>
                  </a:lnTo>
                  <a:cubicBezTo>
                    <a:pt x="21600" y="830"/>
                    <a:pt x="21162" y="0"/>
                    <a:pt x="20620" y="0"/>
                  </a:cubicBezTo>
                  <a:lnTo>
                    <a:pt x="98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sp>
        <p:nvSpPr>
          <p:cNvPr id="137" name="TextBox 7"/>
          <p:cNvSpPr txBox="1"/>
          <p:nvPr/>
        </p:nvSpPr>
        <p:spPr>
          <a:xfrm rot="16200000">
            <a:off x="-2179080" y="2845791"/>
            <a:ext cx="5728021" cy="738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 b="1">
                <a:solidFill>
                  <a:schemeClr val="accent2"/>
                </a:solidFill>
              </a:defRPr>
            </a:lvl1pPr>
          </a:lstStyle>
          <a:p>
            <a:r>
              <a:t>Market Demand</a:t>
            </a:r>
          </a:p>
        </p:txBody>
      </p:sp>
      <p:sp>
        <p:nvSpPr>
          <p:cNvPr id="138" name="Rectangle 101"/>
          <p:cNvSpPr txBox="1"/>
          <p:nvPr/>
        </p:nvSpPr>
        <p:spPr>
          <a:xfrm>
            <a:off x="6625711" y="2446552"/>
            <a:ext cx="3291733" cy="217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Namibia has </a:t>
            </a:r>
            <a:r>
              <a:rPr>
                <a:solidFill>
                  <a:srgbClr val="F3933D"/>
                </a:solidFill>
              </a:rPr>
              <a:t>preferred </a:t>
            </a:r>
            <a:r>
              <a:rPr>
                <a:solidFill>
                  <a:srgbClr val="FF9300"/>
                </a:solidFill>
              </a:rPr>
              <a:t>access</a:t>
            </a:r>
            <a:r>
              <a:t>  </a:t>
            </a:r>
            <a:endParaRPr sz="2400"/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t>to major 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t>international 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t>markets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4" animBg="1" advAuto="0"/>
      <p:bldP spid="128" grpId="1" animBg="1" advAuto="0"/>
      <p:bldP spid="129" grpId="5" animBg="1" advAuto="0"/>
      <p:bldP spid="133" grpId="3" animBg="1" advAuto="0"/>
      <p:bldP spid="136" grpId="2" animBg="1" advAuto="0"/>
      <p:bldP spid="138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7"/>
          <p:cNvSpPr txBox="1"/>
          <p:nvPr/>
        </p:nvSpPr>
        <p:spPr>
          <a:xfrm rot="16200000">
            <a:off x="-1736527" y="2499598"/>
            <a:ext cx="4899710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600" b="1">
                <a:solidFill>
                  <a:schemeClr val="accent2"/>
                </a:solidFill>
              </a:defRPr>
            </a:lvl1pPr>
          </a:lstStyle>
          <a:p>
            <a:r>
              <a:t>Land Use</a:t>
            </a:r>
          </a:p>
        </p:txBody>
      </p:sp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325" y="5714998"/>
            <a:ext cx="2054584" cy="842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creenshot 2021-09-02 at 08.59.29.png" descr="Screenshot 2021-09-02 at 08.59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83" y="411006"/>
            <a:ext cx="7325728" cy="4862677"/>
          </a:xfrm>
          <a:prstGeom prst="rect">
            <a:avLst/>
          </a:prstGeom>
          <a:ln w="12700">
            <a:miter lim="400000"/>
          </a:ln>
          <a:effectLst>
            <a:reflection stA="53346" endPos="40000" dir="5400000" sy="-100000" algn="bl" rotWithShape="0"/>
          </a:effectLst>
        </p:spPr>
      </p:pic>
      <p:sp>
        <p:nvSpPr>
          <p:cNvPr id="143" name="Rectangle 101"/>
          <p:cNvSpPr txBox="1"/>
          <p:nvPr/>
        </p:nvSpPr>
        <p:spPr>
          <a:xfrm>
            <a:off x="1515629" y="1154896"/>
            <a:ext cx="2889863" cy="119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FFFFFF"/>
                </a:solidFill>
              </a:defRPr>
            </a:pPr>
            <a:r>
              <a:t>2018 to 2019 Africa’s</a:t>
            </a:r>
          </a:p>
          <a:p>
            <a:pPr algn="ctr">
              <a:defRPr sz="2800">
                <a:solidFill>
                  <a:srgbClr val="FFFFFF"/>
                </a:solidFill>
              </a:defRPr>
            </a:pPr>
            <a:r>
              <a:t>organic farmland </a:t>
            </a:r>
            <a:endParaRPr sz="2400"/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t>grew </a:t>
            </a:r>
            <a:r>
              <a:rPr>
                <a:solidFill>
                  <a:srgbClr val="FF9300"/>
                </a:solidFill>
              </a:rPr>
              <a:t>9.5%</a:t>
            </a:r>
          </a:p>
        </p:txBody>
      </p:sp>
      <p:sp>
        <p:nvSpPr>
          <p:cNvPr id="144" name="Rectangle 101"/>
          <p:cNvSpPr txBox="1"/>
          <p:nvPr/>
        </p:nvSpPr>
        <p:spPr>
          <a:xfrm>
            <a:off x="1446808" y="3424575"/>
            <a:ext cx="3027504" cy="1560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solidFill>
                  <a:srgbClr val="FFFFFF"/>
                </a:solidFill>
              </a:defRPr>
            </a:pPr>
            <a:r>
              <a:t>Wild collection: </a:t>
            </a:r>
            <a:endParaRPr sz="2400"/>
          </a:p>
          <a:p>
            <a:pPr algn="ctr">
              <a:defRPr sz="2400">
                <a:solidFill>
                  <a:srgbClr val="FF9300"/>
                </a:solidFill>
              </a:defRPr>
            </a:pPr>
            <a:r>
              <a:t>2.5 million </a:t>
            </a:r>
            <a:r>
              <a:rPr>
                <a:solidFill>
                  <a:srgbClr val="F3933D"/>
                </a:solidFill>
              </a:rPr>
              <a:t>ha</a:t>
            </a:r>
            <a:endParaRPr>
              <a:solidFill>
                <a:srgbClr val="FFFFFF"/>
              </a:solidFill>
            </a:endParaRP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t>Namibia has the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t>3rd highest worldwide</a:t>
            </a:r>
          </a:p>
        </p:txBody>
      </p:sp>
      <p:pic>
        <p:nvPicPr>
          <p:cNvPr id="145" name="Picture 33" descr="Picture 33"/>
          <p:cNvPicPr>
            <a:picLocks noChangeAspect="1"/>
          </p:cNvPicPr>
          <p:nvPr/>
        </p:nvPicPr>
        <p:blipFill>
          <a:blip r:embed="rId4">
            <a:alphaModFix amt="50000"/>
          </a:blip>
          <a:srcRect l="7024" t="91576" r="31704"/>
          <a:stretch>
            <a:fillRect/>
          </a:stretch>
        </p:blipFill>
        <p:spPr>
          <a:xfrm>
            <a:off x="173475" y="6010522"/>
            <a:ext cx="3386955" cy="700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2" animBg="1" advAuto="0"/>
      <p:bldP spid="144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2"/>
          <p:cNvSpPr/>
          <p:nvPr/>
        </p:nvSpPr>
        <p:spPr>
          <a:xfrm>
            <a:off x="3046" y="0"/>
            <a:ext cx="12188956" cy="68580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84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Rectangle 100"/>
          <p:cNvSpPr/>
          <p:nvPr/>
        </p:nvSpPr>
        <p:spPr>
          <a:xfrm rot="16200000">
            <a:off x="10438145" y="1042603"/>
            <a:ext cx="2796463" cy="711254"/>
          </a:xfrm>
          <a:prstGeom prst="rect">
            <a:avLst/>
          </a:prstGeom>
          <a:gradFill>
            <a:gsLst>
              <a:gs pos="0">
                <a:srgbClr val="ADB9CA">
                  <a:alpha val="0"/>
                </a:srgbClr>
              </a:gs>
              <a:gs pos="100000">
                <a:srgbClr val="333F50">
                  <a:alpha val="1000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108"/>
          <p:cNvSpPr/>
          <p:nvPr/>
        </p:nvSpPr>
        <p:spPr>
          <a:xfrm rot="10800000">
            <a:off x="-2" y="6140784"/>
            <a:ext cx="6095999" cy="711254"/>
          </a:xfrm>
          <a:prstGeom prst="rect">
            <a:avLst/>
          </a:prstGeom>
          <a:gradFill>
            <a:gsLst>
              <a:gs pos="10000">
                <a:srgbClr val="222A35">
                  <a:alpha val="10000"/>
                </a:srgbClr>
              </a:gs>
              <a:gs pos="100000">
                <a:srgbClr val="8497B0">
                  <a:alpha val="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TextBox 40"/>
          <p:cNvSpPr txBox="1"/>
          <p:nvPr/>
        </p:nvSpPr>
        <p:spPr>
          <a:xfrm rot="16200000">
            <a:off x="-1609400" y="2555709"/>
            <a:ext cx="5038100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5600" b="1">
                <a:solidFill>
                  <a:schemeClr val="accent2"/>
                </a:solidFill>
              </a:defRPr>
            </a:lvl1pPr>
          </a:lstStyle>
          <a:p>
            <a:r>
              <a:t>Market Drivers</a:t>
            </a:r>
          </a:p>
        </p:txBody>
      </p:sp>
      <p:grpSp>
        <p:nvGrpSpPr>
          <p:cNvPr id="167" name="Diagram 2"/>
          <p:cNvGrpSpPr/>
          <p:nvPr/>
        </p:nvGrpSpPr>
        <p:grpSpPr>
          <a:xfrm>
            <a:off x="1966735" y="-161680"/>
            <a:ext cx="7064323" cy="6157062"/>
            <a:chOff x="6349" y="-2"/>
            <a:chExt cx="7064322" cy="6157060"/>
          </a:xfrm>
        </p:grpSpPr>
        <p:grpSp>
          <p:nvGrpSpPr>
            <p:cNvPr id="154" name="Group"/>
            <p:cNvGrpSpPr/>
            <p:nvPr/>
          </p:nvGrpSpPr>
          <p:grpSpPr>
            <a:xfrm>
              <a:off x="475897" y="2746877"/>
              <a:ext cx="3462788" cy="3410181"/>
              <a:chOff x="0" y="0"/>
              <a:chExt cx="3462787" cy="3410179"/>
            </a:xfrm>
          </p:grpSpPr>
          <p:sp>
            <p:nvSpPr>
              <p:cNvPr id="152" name="Shape"/>
              <p:cNvSpPr/>
              <p:nvPr/>
            </p:nvSpPr>
            <p:spPr>
              <a:xfrm>
                <a:off x="0" y="0"/>
                <a:ext cx="3462788" cy="3410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5" y="3436"/>
                    </a:moveTo>
                    <a:lnTo>
                      <a:pt x="17071" y="1991"/>
                    </a:lnTo>
                    <a:lnTo>
                      <a:pt x="18426" y="3146"/>
                    </a:lnTo>
                    <a:lnTo>
                      <a:pt x="17319" y="5093"/>
                    </a:lnTo>
                    <a:cubicBezTo>
                      <a:pt x="18107" y="5992"/>
                      <a:pt x="18705" y="7045"/>
                      <a:pt x="19079" y="8187"/>
                    </a:cubicBezTo>
                    <a:lnTo>
                      <a:pt x="21293" y="8187"/>
                    </a:lnTo>
                    <a:lnTo>
                      <a:pt x="21600" y="9956"/>
                    </a:lnTo>
                    <a:lnTo>
                      <a:pt x="19519" y="10725"/>
                    </a:lnTo>
                    <a:cubicBezTo>
                      <a:pt x="19553" y="11927"/>
                      <a:pt x="19345" y="13125"/>
                      <a:pt x="18908" y="14243"/>
                    </a:cubicBezTo>
                    <a:lnTo>
                      <a:pt x="20605" y="15688"/>
                    </a:lnTo>
                    <a:lnTo>
                      <a:pt x="19720" y="17244"/>
                    </a:lnTo>
                    <a:lnTo>
                      <a:pt x="17639" y="16475"/>
                    </a:lnTo>
                    <a:cubicBezTo>
                      <a:pt x="16904" y="17418"/>
                      <a:pt x="15987" y="18200"/>
                      <a:pt x="14944" y="18771"/>
                    </a:cubicBezTo>
                    <a:lnTo>
                      <a:pt x="15329" y="20986"/>
                    </a:lnTo>
                    <a:lnTo>
                      <a:pt x="13666" y="21600"/>
                    </a:lnTo>
                    <a:lnTo>
                      <a:pt x="12559" y="19653"/>
                    </a:lnTo>
                    <a:cubicBezTo>
                      <a:pt x="11399" y="19895"/>
                      <a:pt x="10201" y="19895"/>
                      <a:pt x="9041" y="19653"/>
                    </a:cubicBezTo>
                    <a:lnTo>
                      <a:pt x="7934" y="21600"/>
                    </a:lnTo>
                    <a:lnTo>
                      <a:pt x="6271" y="20986"/>
                    </a:lnTo>
                    <a:lnTo>
                      <a:pt x="6656" y="18771"/>
                    </a:lnTo>
                    <a:cubicBezTo>
                      <a:pt x="5613" y="18200"/>
                      <a:pt x="4696" y="17418"/>
                      <a:pt x="3961" y="16475"/>
                    </a:cubicBezTo>
                    <a:lnTo>
                      <a:pt x="1880" y="17244"/>
                    </a:lnTo>
                    <a:lnTo>
                      <a:pt x="995" y="15688"/>
                    </a:lnTo>
                    <a:lnTo>
                      <a:pt x="2692" y="14243"/>
                    </a:lnTo>
                    <a:cubicBezTo>
                      <a:pt x="2255" y="13125"/>
                      <a:pt x="2047" y="11927"/>
                      <a:pt x="2081" y="10725"/>
                    </a:cubicBezTo>
                    <a:lnTo>
                      <a:pt x="0" y="9956"/>
                    </a:lnTo>
                    <a:lnTo>
                      <a:pt x="307" y="8187"/>
                    </a:lnTo>
                    <a:lnTo>
                      <a:pt x="2521" y="8187"/>
                    </a:lnTo>
                    <a:cubicBezTo>
                      <a:pt x="2895" y="7045"/>
                      <a:pt x="3493" y="5992"/>
                      <a:pt x="4281" y="5093"/>
                    </a:cubicBezTo>
                    <a:lnTo>
                      <a:pt x="3174" y="3146"/>
                    </a:lnTo>
                    <a:lnTo>
                      <a:pt x="4529" y="1991"/>
                    </a:lnTo>
                    <a:lnTo>
                      <a:pt x="6225" y="3436"/>
                    </a:lnTo>
                    <a:cubicBezTo>
                      <a:pt x="7234" y="2805"/>
                      <a:pt x="8359" y="2389"/>
                      <a:pt x="9531" y="2214"/>
                    </a:cubicBezTo>
                    <a:lnTo>
                      <a:pt x="9916" y="0"/>
                    </a:lnTo>
                    <a:lnTo>
                      <a:pt x="11684" y="0"/>
                    </a:lnTo>
                    <a:lnTo>
                      <a:pt x="12069" y="2214"/>
                    </a:lnTo>
                    <a:cubicBezTo>
                      <a:pt x="13241" y="2389"/>
                      <a:pt x="14366" y="2805"/>
                      <a:pt x="15375" y="34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ts val="700"/>
                  </a:spcBef>
                  <a:defRPr sz="1500" b="1"/>
                </a:pPr>
                <a:endParaRPr/>
              </a:p>
            </p:txBody>
          </p:sp>
          <p:sp>
            <p:nvSpPr>
              <p:cNvPr id="153" name="Health"/>
              <p:cNvSpPr txBox="1"/>
              <p:nvPr/>
            </p:nvSpPr>
            <p:spPr>
              <a:xfrm>
                <a:off x="686258" y="1459087"/>
                <a:ext cx="2090271" cy="486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640" tIns="40640" rIns="40640" bIns="40640" numCol="1" anchor="ctr">
                <a:spAutoFit/>
              </a:bodyPr>
              <a:lstStyle>
                <a:lvl1pPr algn="ctr" defTabSz="1422400">
                  <a:lnSpc>
                    <a:spcPct val="90000"/>
                  </a:lnSpc>
                  <a:spcBef>
                    <a:spcPts val="1300"/>
                  </a:spcBef>
                  <a:defRPr sz="3200" b="1"/>
                </a:lvl1pPr>
              </a:lstStyle>
              <a:p>
                <a:r>
                  <a:t>Health</a:t>
                </a:r>
              </a:p>
            </p:txBody>
          </p:sp>
        </p:grpSp>
        <p:grpSp>
          <p:nvGrpSpPr>
            <p:cNvPr id="157" name="Group"/>
            <p:cNvGrpSpPr/>
            <p:nvPr/>
          </p:nvGrpSpPr>
          <p:grpSpPr>
            <a:xfrm>
              <a:off x="3319906" y="1926137"/>
              <a:ext cx="2288607" cy="2483275"/>
              <a:chOff x="0" y="0"/>
              <a:chExt cx="2288605" cy="2483274"/>
            </a:xfrm>
          </p:grpSpPr>
          <p:sp>
            <p:nvSpPr>
              <p:cNvPr id="155" name="Shape"/>
              <p:cNvSpPr/>
              <p:nvPr/>
            </p:nvSpPr>
            <p:spPr>
              <a:xfrm>
                <a:off x="-1" y="0"/>
                <a:ext cx="2288607" cy="248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57" y="5344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6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6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4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4"/>
                    </a:cubicBezTo>
                    <a:close/>
                  </a:path>
                </a:pathLst>
              </a:custGeom>
              <a:solidFill>
                <a:srgbClr val="91D00A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sp>
            <p:nvSpPr>
              <p:cNvPr id="156" name="Nature"/>
              <p:cNvSpPr txBox="1"/>
              <p:nvPr/>
            </p:nvSpPr>
            <p:spPr>
              <a:xfrm>
                <a:off x="513131" y="998193"/>
                <a:ext cx="1262343" cy="486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640" tIns="40640" rIns="40640" bIns="40640" numCol="1" anchor="ctr">
                <a:spAutoFit/>
              </a:bodyPr>
              <a:lstStyle>
                <a:lvl1pPr algn="ctr" defTabSz="1422400">
                  <a:lnSpc>
                    <a:spcPct val="90000"/>
                  </a:lnSpc>
                  <a:spcBef>
                    <a:spcPts val="1300"/>
                  </a:spcBef>
                  <a:defRPr sz="3200" b="1"/>
                </a:lvl1pPr>
              </a:lstStyle>
              <a:p>
                <a:r>
                  <a:t>Nature</a:t>
                </a:r>
              </a:p>
            </p:txBody>
          </p:sp>
        </p:grpSp>
        <p:grpSp>
          <p:nvGrpSpPr>
            <p:cNvPr id="160" name="Group"/>
            <p:cNvGrpSpPr/>
            <p:nvPr/>
          </p:nvGrpSpPr>
          <p:grpSpPr>
            <a:xfrm>
              <a:off x="4229830" y="-2"/>
              <a:ext cx="2840841" cy="2977892"/>
              <a:chOff x="0" y="0"/>
              <a:chExt cx="2840840" cy="2977890"/>
            </a:xfrm>
          </p:grpSpPr>
          <p:sp>
            <p:nvSpPr>
              <p:cNvPr id="158" name="Shape"/>
              <p:cNvSpPr/>
              <p:nvPr/>
            </p:nvSpPr>
            <p:spPr>
              <a:xfrm rot="20700000">
                <a:off x="281131" y="252747"/>
                <a:ext cx="2278579" cy="2472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57" y="5344"/>
                    </a:moveTo>
                    <a:lnTo>
                      <a:pt x="20297" y="4360"/>
                    </a:lnTo>
                    <a:lnTo>
                      <a:pt x="21600" y="6440"/>
                    </a:lnTo>
                    <a:lnTo>
                      <a:pt x="18906" y="8774"/>
                    </a:lnTo>
                    <a:cubicBezTo>
                      <a:pt x="19296" y="10101"/>
                      <a:pt x="19296" y="11499"/>
                      <a:pt x="18906" y="12826"/>
                    </a:cubicBezTo>
                    <a:lnTo>
                      <a:pt x="21600" y="15160"/>
                    </a:lnTo>
                    <a:lnTo>
                      <a:pt x="20297" y="17240"/>
                    </a:lnTo>
                    <a:lnTo>
                      <a:pt x="16757" y="16256"/>
                    </a:lnTo>
                    <a:cubicBezTo>
                      <a:pt x="15705" y="17232"/>
                      <a:pt x="14391" y="17931"/>
                      <a:pt x="12949" y="18283"/>
                    </a:cubicBezTo>
                    <a:lnTo>
                      <a:pt x="12103" y="21600"/>
                    </a:lnTo>
                    <a:lnTo>
                      <a:pt x="9497" y="21600"/>
                    </a:lnTo>
                    <a:lnTo>
                      <a:pt x="8651" y="18283"/>
                    </a:lnTo>
                    <a:cubicBezTo>
                      <a:pt x="7209" y="17931"/>
                      <a:pt x="5895" y="17232"/>
                      <a:pt x="4843" y="16256"/>
                    </a:cubicBezTo>
                    <a:lnTo>
                      <a:pt x="1303" y="17240"/>
                    </a:lnTo>
                    <a:lnTo>
                      <a:pt x="0" y="15160"/>
                    </a:lnTo>
                    <a:lnTo>
                      <a:pt x="2694" y="12826"/>
                    </a:lnTo>
                    <a:cubicBezTo>
                      <a:pt x="2304" y="11499"/>
                      <a:pt x="2304" y="10101"/>
                      <a:pt x="2694" y="8774"/>
                    </a:cubicBezTo>
                    <a:lnTo>
                      <a:pt x="0" y="6440"/>
                    </a:lnTo>
                    <a:lnTo>
                      <a:pt x="1303" y="4360"/>
                    </a:lnTo>
                    <a:lnTo>
                      <a:pt x="4843" y="5344"/>
                    </a:lnTo>
                    <a:cubicBezTo>
                      <a:pt x="5895" y="4368"/>
                      <a:pt x="7209" y="3669"/>
                      <a:pt x="8651" y="3317"/>
                    </a:cubicBezTo>
                    <a:lnTo>
                      <a:pt x="9497" y="0"/>
                    </a:lnTo>
                    <a:lnTo>
                      <a:pt x="12103" y="0"/>
                    </a:lnTo>
                    <a:lnTo>
                      <a:pt x="12949" y="3317"/>
                    </a:lnTo>
                    <a:cubicBezTo>
                      <a:pt x="14391" y="3669"/>
                      <a:pt x="15705" y="4368"/>
                      <a:pt x="16757" y="53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" name="Animal Welfare"/>
              <p:cNvSpPr txBox="1"/>
              <p:nvPr/>
            </p:nvSpPr>
            <p:spPr>
              <a:xfrm>
                <a:off x="663868" y="1016863"/>
                <a:ext cx="1513104" cy="9441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>
                <a:lvl1pPr algn="ctr" defTabSz="1466850">
                  <a:lnSpc>
                    <a:spcPct val="90000"/>
                  </a:lnSpc>
                  <a:spcBef>
                    <a:spcPts val="1300"/>
                  </a:spcBef>
                  <a:defRPr sz="3200" b="1"/>
                </a:lvl1pPr>
              </a:lstStyle>
              <a:p>
                <a:r>
                  <a:t>Animal Welfare</a:t>
                </a:r>
              </a:p>
            </p:txBody>
          </p:sp>
        </p:grpSp>
        <p:sp>
          <p:nvSpPr>
            <p:cNvPr id="161" name="Shape"/>
            <p:cNvSpPr/>
            <p:nvPr/>
          </p:nvSpPr>
          <p:spPr>
            <a:xfrm rot="5081439">
              <a:off x="2921380" y="2671998"/>
              <a:ext cx="2352096" cy="362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0881" extrusionOk="0">
                  <a:moveTo>
                    <a:pt x="0" y="90"/>
                  </a:moveTo>
                  <a:cubicBezTo>
                    <a:pt x="10300" y="-719"/>
                    <a:pt x="19670" y="3992"/>
                    <a:pt x="20929" y="10614"/>
                  </a:cubicBezTo>
                  <a:cubicBezTo>
                    <a:pt x="21600" y="14142"/>
                    <a:pt x="19819" y="17681"/>
                    <a:pt x="16061" y="20288"/>
                  </a:cubicBezTo>
                  <a:lnTo>
                    <a:pt x="16904" y="20881"/>
                  </a:lnTo>
                  <a:lnTo>
                    <a:pt x="14326" y="20546"/>
                  </a:lnTo>
                  <a:lnTo>
                    <a:pt x="13945" y="18801"/>
                  </a:lnTo>
                  <a:lnTo>
                    <a:pt x="14788" y="19394"/>
                  </a:lnTo>
                  <a:cubicBezTo>
                    <a:pt x="21072" y="14953"/>
                    <a:pt x="20566" y="8078"/>
                    <a:pt x="13658" y="4038"/>
                  </a:cubicBezTo>
                  <a:cubicBezTo>
                    <a:pt x="10017" y="1909"/>
                    <a:pt x="5114" y="905"/>
                    <a:pt x="228" y="128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Shape"/>
            <p:cNvSpPr/>
            <p:nvPr/>
          </p:nvSpPr>
          <p:spPr>
            <a:xfrm>
              <a:off x="2448065" y="1484144"/>
              <a:ext cx="1121828" cy="166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1" y="0"/>
                  </a:moveTo>
                  <a:lnTo>
                    <a:pt x="21600" y="2509"/>
                  </a:lnTo>
                  <a:cubicBezTo>
                    <a:pt x="11798" y="5271"/>
                    <a:pt x="5742" y="11963"/>
                    <a:pt x="6593" y="19095"/>
                  </a:cubicBezTo>
                  <a:lnTo>
                    <a:pt x="9206" y="18710"/>
                  </a:lnTo>
                  <a:lnTo>
                    <a:pt x="5109" y="21600"/>
                  </a:lnTo>
                  <a:lnTo>
                    <a:pt x="0" y="20067"/>
                  </a:lnTo>
                  <a:lnTo>
                    <a:pt x="2616" y="19681"/>
                  </a:lnTo>
                  <a:cubicBezTo>
                    <a:pt x="1369" y="11255"/>
                    <a:pt x="8440" y="3268"/>
                    <a:pt x="20041" y="0"/>
                  </a:cubicBezTo>
                  <a:close/>
                </a:path>
              </a:pathLst>
            </a:custGeom>
            <a:solidFill>
              <a:srgbClr val="30E84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Shape"/>
            <p:cNvSpPr/>
            <p:nvPr/>
          </p:nvSpPr>
          <p:spPr>
            <a:xfrm>
              <a:off x="3696414" y="321944"/>
              <a:ext cx="652699" cy="132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extrusionOk="0">
                  <a:moveTo>
                    <a:pt x="183" y="21600"/>
                  </a:moveTo>
                  <a:cubicBezTo>
                    <a:pt x="-1018" y="14315"/>
                    <a:pt x="3721" y="7101"/>
                    <a:pt x="13258" y="1696"/>
                  </a:cubicBezTo>
                  <a:lnTo>
                    <a:pt x="10348" y="0"/>
                  </a:lnTo>
                  <a:lnTo>
                    <a:pt x="19330" y="999"/>
                  </a:lnTo>
                  <a:lnTo>
                    <a:pt x="20582" y="5964"/>
                  </a:lnTo>
                  <a:lnTo>
                    <a:pt x="17674" y="4269"/>
                  </a:lnTo>
                  <a:cubicBezTo>
                    <a:pt x="9688" y="8944"/>
                    <a:pt x="5750" y="15100"/>
                    <a:pt x="6774" y="21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Ethics"/>
            <p:cNvSpPr txBox="1"/>
            <p:nvPr/>
          </p:nvSpPr>
          <p:spPr>
            <a:xfrm>
              <a:off x="6349" y="975193"/>
              <a:ext cx="2504180" cy="101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/>
              </a:lvl1pPr>
            </a:lstStyle>
            <a:p>
              <a:endParaRPr dirty="0"/>
            </a:p>
          </p:txBody>
        </p:sp>
      </p:grpSp>
      <p:sp>
        <p:nvSpPr>
          <p:cNvPr id="168" name="TextBox 51"/>
          <p:cNvSpPr txBox="1"/>
          <p:nvPr/>
        </p:nvSpPr>
        <p:spPr>
          <a:xfrm>
            <a:off x="676472" y="6043846"/>
            <a:ext cx="8752249" cy="497046"/>
          </a:xfrm>
          <a:prstGeom prst="rect">
            <a:avLst/>
          </a:prstGeom>
          <a:solidFill>
            <a:srgbClr val="91D00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2" indent="914400">
              <a:defRPr sz="3200"/>
            </a:pPr>
            <a:r>
              <a:t>HEALTH  |  ECOLOGY    |   FAIRNESS   |   CARE</a:t>
            </a:r>
          </a:p>
        </p:txBody>
      </p:sp>
      <p:grpSp>
        <p:nvGrpSpPr>
          <p:cNvPr id="171" name="Round Diagonal Corner of Rectangle 44"/>
          <p:cNvGrpSpPr/>
          <p:nvPr/>
        </p:nvGrpSpPr>
        <p:grpSpPr>
          <a:xfrm>
            <a:off x="1851167" y="655459"/>
            <a:ext cx="2510135" cy="1430939"/>
            <a:chOff x="-1" y="0"/>
            <a:chExt cx="2510134" cy="1430937"/>
          </a:xfrm>
        </p:grpSpPr>
        <p:sp>
          <p:nvSpPr>
            <p:cNvPr id="169" name="Shape"/>
            <p:cNvSpPr/>
            <p:nvPr/>
          </p:nvSpPr>
          <p:spPr>
            <a:xfrm>
              <a:off x="-1" y="0"/>
              <a:ext cx="2510134" cy="143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/>
              </a:pPr>
              <a:endParaRPr/>
            </a:p>
          </p:txBody>
        </p:sp>
        <p:sp>
          <p:nvSpPr>
            <p:cNvPr id="170" name="Health"/>
            <p:cNvSpPr txBox="1"/>
            <p:nvPr/>
          </p:nvSpPr>
          <p:spPr>
            <a:xfrm>
              <a:off x="6349" y="207639"/>
              <a:ext cx="2497434" cy="1015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/>
              </a:lvl1pPr>
            </a:lstStyle>
            <a:p>
              <a:r>
                <a:rPr lang="en-US" dirty="0"/>
                <a:t>Ethics</a:t>
              </a:r>
              <a:endParaRPr dirty="0"/>
            </a:p>
          </p:txBody>
        </p:sp>
      </p:grpSp>
      <p:grpSp>
        <p:nvGrpSpPr>
          <p:cNvPr id="174" name="Round Diagonal Corner of Rectangle 44"/>
          <p:cNvGrpSpPr/>
          <p:nvPr/>
        </p:nvGrpSpPr>
        <p:grpSpPr>
          <a:xfrm>
            <a:off x="8395375" y="3701460"/>
            <a:ext cx="3304438" cy="1430937"/>
            <a:chOff x="0" y="0"/>
            <a:chExt cx="3304437" cy="1430936"/>
          </a:xfrm>
        </p:grpSpPr>
        <p:sp>
          <p:nvSpPr>
            <p:cNvPr id="172" name="Shape"/>
            <p:cNvSpPr/>
            <p:nvPr/>
          </p:nvSpPr>
          <p:spPr>
            <a:xfrm>
              <a:off x="0" y="0"/>
              <a:ext cx="3304438" cy="143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/>
              </a:pPr>
              <a:endParaRPr/>
            </a:p>
          </p:txBody>
        </p:sp>
        <p:sp>
          <p:nvSpPr>
            <p:cNvPr id="173" name="Nutrition"/>
            <p:cNvSpPr txBox="1"/>
            <p:nvPr/>
          </p:nvSpPr>
          <p:spPr>
            <a:xfrm>
              <a:off x="6349" y="290286"/>
              <a:ext cx="3291739" cy="850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/>
              </a:lvl1pPr>
            </a:lstStyle>
            <a:p>
              <a:r>
                <a:t>Nutrition</a:t>
              </a:r>
            </a:p>
          </p:txBody>
        </p:sp>
      </p:grpSp>
      <p:pic>
        <p:nvPicPr>
          <p:cNvPr id="175" name="Picture 33" descr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27" y="5667087"/>
            <a:ext cx="2054584" cy="8423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Round Diagonal Corner of Rectangle 44">
            <a:extLst>
              <a:ext uri="{FF2B5EF4-FFF2-40B4-BE49-F238E27FC236}">
                <a16:creationId xmlns:a16="http://schemas.microsoft.com/office/drawing/2014/main" id="{446ED180-B67B-EA46-A1F6-52F741898A00}"/>
              </a:ext>
            </a:extLst>
          </p:cNvPr>
          <p:cNvGrpSpPr/>
          <p:nvPr/>
        </p:nvGrpSpPr>
        <p:grpSpPr>
          <a:xfrm>
            <a:off x="9354509" y="1505122"/>
            <a:ext cx="2510133" cy="1430938"/>
            <a:chOff x="0" y="0"/>
            <a:chExt cx="2510132" cy="1430936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0D47B674-B117-CE4C-A81C-D1FCE5077ADA}"/>
                </a:ext>
              </a:extLst>
            </p:cNvPr>
            <p:cNvSpPr/>
            <p:nvPr/>
          </p:nvSpPr>
          <p:spPr>
            <a:xfrm>
              <a:off x="-1" y="0"/>
              <a:ext cx="2510134" cy="143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/>
              </a:pPr>
              <a:endParaRPr/>
            </a:p>
          </p:txBody>
        </p:sp>
        <p:sp>
          <p:nvSpPr>
            <p:cNvPr id="33" name="Health">
              <a:extLst>
                <a:ext uri="{FF2B5EF4-FFF2-40B4-BE49-F238E27FC236}">
                  <a16:creationId xmlns:a16="http://schemas.microsoft.com/office/drawing/2014/main" id="{A216D020-EF26-8A48-A7C5-22B8D6812D51}"/>
                </a:ext>
              </a:extLst>
            </p:cNvPr>
            <p:cNvSpPr txBox="1"/>
            <p:nvPr/>
          </p:nvSpPr>
          <p:spPr>
            <a:xfrm>
              <a:off x="6349" y="290286"/>
              <a:ext cx="2497434" cy="850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6000"/>
              </a:lvl1pPr>
            </a:lstStyle>
            <a:p>
              <a:r>
                <a:rPr dirty="0"/>
                <a:t>Health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4" grpId="2" animBg="1" advAuto="0"/>
      <p:bldP spid="3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co-Labels"/>
          <p:cNvSpPr txBox="1">
            <a:spLocks noGrp="1"/>
          </p:cNvSpPr>
          <p:nvPr>
            <p:ph type="title"/>
          </p:nvPr>
        </p:nvSpPr>
        <p:spPr>
          <a:xfrm>
            <a:off x="838200" y="403792"/>
            <a:ext cx="5081388" cy="121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Eco-Labels</a:t>
            </a:r>
          </a:p>
        </p:txBody>
      </p:sp>
      <p:pic>
        <p:nvPicPr>
          <p:cNvPr id="178" name="Screenshot 2021-09-03 at 06.09.50.png" descr="Screenshot 2021-09-03 at 06.0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3" y="1603347"/>
            <a:ext cx="5263024" cy="2976800"/>
          </a:xfrm>
          <a:prstGeom prst="rect">
            <a:avLst/>
          </a:prstGeom>
          <a:ln w="12700">
            <a:solidFill>
              <a:srgbClr val="AD5B24"/>
            </a:solidFill>
            <a:miter/>
          </a:ln>
          <a:effectLst>
            <a:reflection stA="74119" endPos="40000" dir="5400000" sy="-100000" algn="bl" rotWithShape="0"/>
          </a:effectLst>
        </p:spPr>
      </p:pic>
      <p:pic>
        <p:nvPicPr>
          <p:cNvPr id="179" name="Picture 28" descr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70" y="5794509"/>
            <a:ext cx="2054584" cy="84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Organic"/>
          <p:cNvSpPr txBox="1"/>
          <p:nvPr/>
        </p:nvSpPr>
        <p:spPr>
          <a:xfrm>
            <a:off x="6819586" y="583675"/>
            <a:ext cx="5081388" cy="121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chemeClr val="accent2"/>
                </a:solidFill>
              </a:defRPr>
            </a:lvl1pPr>
          </a:lstStyle>
          <a:p>
            <a:r>
              <a:t>Organic</a:t>
            </a:r>
          </a:p>
        </p:txBody>
      </p:sp>
      <p:pic>
        <p:nvPicPr>
          <p:cNvPr id="181" name="Screenshot 2021-09-03 at 06.17.05.png" descr="Screenshot 2021-09-03 at 06.17.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950" y="2487859"/>
            <a:ext cx="1135824" cy="1123740"/>
          </a:xfrm>
          <a:prstGeom prst="rect">
            <a:avLst/>
          </a:prstGeom>
          <a:ln w="12700">
            <a:miter lim="400000"/>
          </a:ln>
          <a:effectLst>
            <a:reflection stA="79940" endPos="40000" dir="5400000" sy="-100000" algn="bl" rotWithShape="0"/>
          </a:effectLst>
        </p:spPr>
      </p:pic>
      <p:pic>
        <p:nvPicPr>
          <p:cNvPr id="182" name="Screenshot 2021-09-03 at 06.22.20.png" descr="Screenshot 2021-09-03 at 06.22.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064" y="1927032"/>
            <a:ext cx="1644542" cy="1657096"/>
          </a:xfrm>
          <a:prstGeom prst="rect">
            <a:avLst/>
          </a:prstGeom>
          <a:ln w="12700">
            <a:miter lim="400000"/>
          </a:ln>
          <a:effectLst>
            <a:reflection stA="80564" endPos="40000" dir="5400000" sy="-100000" algn="bl" rotWithShape="0"/>
          </a:effectLst>
        </p:spPr>
      </p:pic>
      <p:pic>
        <p:nvPicPr>
          <p:cNvPr id="183" name="Screenshot 2021-09-03 at 06.19.10.png" descr="Screenshot 2021-09-03 at 06.19.10.png"/>
          <p:cNvPicPr>
            <a:picLocks noChangeAspect="1"/>
          </p:cNvPicPr>
          <p:nvPr/>
        </p:nvPicPr>
        <p:blipFill>
          <a:blip r:embed="rId6"/>
          <a:srcRect l="7086" t="11034" r="14322" b="11034"/>
          <a:stretch>
            <a:fillRect/>
          </a:stretch>
        </p:blipFill>
        <p:spPr>
          <a:xfrm>
            <a:off x="6976927" y="2599338"/>
            <a:ext cx="1384806" cy="984820"/>
          </a:xfrm>
          <a:prstGeom prst="rect">
            <a:avLst/>
          </a:prstGeom>
          <a:ln w="12700">
            <a:miter lim="400000"/>
          </a:ln>
          <a:effectLst>
            <a:reflection stA="87263" endPos="40000" dir="5400000" sy="-100000" algn="bl" rotWithShape="0"/>
          </a:effectLst>
        </p:spPr>
      </p:pic>
      <p:sp>
        <p:nvSpPr>
          <p:cNvPr id="184" name="Standards…"/>
          <p:cNvSpPr txBox="1"/>
          <p:nvPr/>
        </p:nvSpPr>
        <p:spPr>
          <a:xfrm>
            <a:off x="7493303" y="4304411"/>
            <a:ext cx="3733954" cy="1467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>
              <a:lnSpc>
                <a:spcPct val="90000"/>
              </a:lnSpc>
              <a:defRPr sz="4000" b="1">
                <a:solidFill>
                  <a:schemeClr val="accent2"/>
                </a:solidFill>
              </a:defRPr>
            </a:pPr>
            <a:r>
              <a:t>Standards</a:t>
            </a:r>
          </a:p>
          <a:p>
            <a:pPr algn="ctr">
              <a:lnSpc>
                <a:spcPct val="90000"/>
              </a:lnSpc>
              <a:defRPr sz="4000" b="1">
                <a:solidFill>
                  <a:schemeClr val="accent2"/>
                </a:solidFill>
              </a:defRPr>
            </a:pPr>
            <a:r>
              <a:t>Certification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80" grpId="2" animBg="1" advAuto="0"/>
      <p:bldP spid="181" grpId="5" animBg="1" advAuto="0"/>
      <p:bldP spid="182" grpId="3" animBg="1" advAuto="0"/>
      <p:bldP spid="183" grpId="4" animBg="1" advAuto="0"/>
      <p:bldP spid="184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82"/>
          <p:cNvSpPr/>
          <p:nvPr/>
        </p:nvSpPr>
        <p:spPr>
          <a:xfrm>
            <a:off x="3046" y="0"/>
            <a:ext cx="12188956" cy="68580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Rectangle 84"/>
          <p:cNvSpPr/>
          <p:nvPr/>
        </p:nvSpPr>
        <p:spPr>
          <a:xfrm>
            <a:off x="1522" y="0"/>
            <a:ext cx="12188956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Titel 1"/>
          <p:cNvSpPr txBox="1"/>
          <p:nvPr/>
        </p:nvSpPr>
        <p:spPr>
          <a:xfrm>
            <a:off x="449392" y="238514"/>
            <a:ext cx="10632100" cy="76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algn="ctr">
              <a:lnSpc>
                <a:spcPct val="81000"/>
              </a:lnSpc>
              <a:spcBef>
                <a:spcPts val="600"/>
              </a:spcBef>
              <a:defRPr sz="5000" b="1">
                <a:solidFill>
                  <a:schemeClr val="accent2"/>
                </a:solidFill>
              </a:defRPr>
            </a:pPr>
            <a:r>
              <a:t>The Organic Benefits for Namibia</a:t>
            </a:r>
          </a:p>
        </p:txBody>
      </p:sp>
      <p:grpSp>
        <p:nvGrpSpPr>
          <p:cNvPr id="191" name="Round Diagonal Corner of Rectangle 44"/>
          <p:cNvGrpSpPr/>
          <p:nvPr/>
        </p:nvGrpSpPr>
        <p:grpSpPr>
          <a:xfrm>
            <a:off x="6349230" y="2023633"/>
            <a:ext cx="2847484" cy="2810733"/>
            <a:chOff x="0" y="0"/>
            <a:chExt cx="2847482" cy="2810731"/>
          </a:xfrm>
        </p:grpSpPr>
        <p:sp>
          <p:nvSpPr>
            <p:cNvPr id="189" name="Shape"/>
            <p:cNvSpPr/>
            <p:nvPr/>
          </p:nvSpPr>
          <p:spPr>
            <a:xfrm>
              <a:off x="-1" y="-1"/>
              <a:ext cx="2847483" cy="28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900">
                  <a:solidFill>
                    <a:srgbClr val="1D1D1B"/>
                  </a:solidFill>
                </a:defRPr>
              </a:pPr>
              <a:endParaRPr/>
            </a:p>
          </p:txBody>
        </p:sp>
        <p:sp>
          <p:nvSpPr>
            <p:cNvPr id="190" name="Nutrient rich food…"/>
            <p:cNvSpPr txBox="1"/>
            <p:nvPr/>
          </p:nvSpPr>
          <p:spPr>
            <a:xfrm>
              <a:off x="6349" y="289039"/>
              <a:ext cx="2834784" cy="2232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900">
                  <a:solidFill>
                    <a:srgbClr val="1D1D1B"/>
                  </a:solidFill>
                </a:defRPr>
              </a:pPr>
              <a:r>
                <a:t>Nutrient rich food</a:t>
              </a:r>
            </a:p>
            <a:p>
              <a:pPr algn="ctr">
                <a:defRPr sz="2900">
                  <a:solidFill>
                    <a:srgbClr val="1D1D1B"/>
                  </a:solidFill>
                </a:defRPr>
              </a:pPr>
              <a:r>
                <a:t>Alive with </a:t>
              </a:r>
            </a:p>
            <a:p>
              <a:pPr algn="ctr">
                <a:defRPr sz="2900">
                  <a:solidFill>
                    <a:srgbClr val="1D1D1B"/>
                  </a:solidFill>
                </a:defRPr>
              </a:pPr>
              <a:r>
                <a:t>healthy microbes </a:t>
              </a:r>
            </a:p>
            <a:p>
              <a:pPr algn="ctr">
                <a:defRPr sz="2900">
                  <a:solidFill>
                    <a:srgbClr val="1D1D1B"/>
                  </a:solidFill>
                </a:defRPr>
              </a:pPr>
              <a:r>
                <a:t>Suppressing disease</a:t>
              </a:r>
            </a:p>
          </p:txBody>
        </p:sp>
      </p:grpSp>
      <p:grpSp>
        <p:nvGrpSpPr>
          <p:cNvPr id="194" name="Round Diagonal Corner of Rectangle 44"/>
          <p:cNvGrpSpPr/>
          <p:nvPr/>
        </p:nvGrpSpPr>
        <p:grpSpPr>
          <a:xfrm>
            <a:off x="883055" y="2023633"/>
            <a:ext cx="2254338" cy="2810733"/>
            <a:chOff x="0" y="0"/>
            <a:chExt cx="2254337" cy="2810731"/>
          </a:xfrm>
        </p:grpSpPr>
        <p:sp>
          <p:nvSpPr>
            <p:cNvPr id="192" name="Shape"/>
            <p:cNvSpPr/>
            <p:nvPr/>
          </p:nvSpPr>
          <p:spPr>
            <a:xfrm>
              <a:off x="0" y="-1"/>
              <a:ext cx="2254338" cy="28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000">
                  <a:solidFill>
                    <a:srgbClr val="1D1D1B"/>
                  </a:solidFill>
                </a:defRPr>
              </a:pPr>
              <a:endParaRPr/>
            </a:p>
          </p:txBody>
        </p:sp>
        <p:sp>
          <p:nvSpPr>
            <p:cNvPr id="193" name="Moisture absorbing &amp; retaining…"/>
            <p:cNvSpPr txBox="1"/>
            <p:nvPr/>
          </p:nvSpPr>
          <p:spPr>
            <a:xfrm>
              <a:off x="6349" y="436490"/>
              <a:ext cx="2241639" cy="1937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Moisture absorbing &amp; retaining </a:t>
              </a:r>
            </a:p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organic soils</a:t>
              </a:r>
            </a:p>
          </p:txBody>
        </p:sp>
      </p:grpSp>
      <p:sp>
        <p:nvSpPr>
          <p:cNvPr id="195" name="TextBox 14"/>
          <p:cNvSpPr txBox="1"/>
          <p:nvPr/>
        </p:nvSpPr>
        <p:spPr>
          <a:xfrm>
            <a:off x="1135331" y="1301943"/>
            <a:ext cx="2054583" cy="497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/>
            </a:lvl1pPr>
          </a:lstStyle>
          <a:p>
            <a:r>
              <a:t>Resilience</a:t>
            </a:r>
          </a:p>
        </p:txBody>
      </p:sp>
      <p:sp>
        <p:nvSpPr>
          <p:cNvPr id="196" name="TextBox 14"/>
          <p:cNvSpPr txBox="1"/>
          <p:nvPr/>
        </p:nvSpPr>
        <p:spPr>
          <a:xfrm>
            <a:off x="6741972" y="1301943"/>
            <a:ext cx="2520794" cy="497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/>
            </a:lvl1pPr>
          </a:lstStyle>
          <a:p>
            <a:r>
              <a:t>Health</a:t>
            </a:r>
          </a:p>
        </p:txBody>
      </p:sp>
      <p:pic>
        <p:nvPicPr>
          <p:cNvPr id="19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91" y="1301943"/>
            <a:ext cx="2674051" cy="3666035"/>
          </a:xfrm>
          <a:prstGeom prst="rect">
            <a:avLst/>
          </a:prstGeom>
          <a:ln w="12700">
            <a:miter lim="400000"/>
          </a:ln>
          <a:effectLst>
            <a:reflection stA="92138" endPos="40000" dir="5400000" sy="-100000" algn="bl" rotWithShape="0"/>
          </a:effectLst>
        </p:spPr>
      </p:pic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3"/>
          <a:srcRect l="424" t="221" r="47509" b="10757"/>
          <a:stretch>
            <a:fillRect/>
          </a:stretch>
        </p:blipFill>
        <p:spPr>
          <a:xfrm>
            <a:off x="9161771" y="1301944"/>
            <a:ext cx="2695192" cy="3456117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99" name="Picture 33" descr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827" y="5667087"/>
            <a:ext cx="2054584" cy="842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4" animBg="1" advAuto="0"/>
      <p:bldP spid="194" grpId="2" animBg="1" advAuto="0"/>
      <p:bldP spid="197" grpId="1" animBg="1" advAuto="0"/>
      <p:bldP spid="198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82"/>
          <p:cNvSpPr/>
          <p:nvPr/>
        </p:nvSpPr>
        <p:spPr>
          <a:xfrm>
            <a:off x="-137450" y="-1"/>
            <a:ext cx="12367871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Titel 1"/>
          <p:cNvSpPr txBox="1"/>
          <p:nvPr/>
        </p:nvSpPr>
        <p:spPr>
          <a:xfrm>
            <a:off x="537058" y="255937"/>
            <a:ext cx="10632100" cy="76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algn="ctr">
              <a:lnSpc>
                <a:spcPct val="81000"/>
              </a:lnSpc>
              <a:spcBef>
                <a:spcPts val="600"/>
              </a:spcBef>
              <a:defRPr sz="5000" b="1">
                <a:solidFill>
                  <a:schemeClr val="accent2"/>
                </a:solidFill>
              </a:defRPr>
            </a:pPr>
            <a:r>
              <a:t>The Organic Benefits for Namibia</a:t>
            </a:r>
          </a:p>
        </p:txBody>
      </p:sp>
      <p:grpSp>
        <p:nvGrpSpPr>
          <p:cNvPr id="205" name="Round Diagonal Corner of Rectangle 44"/>
          <p:cNvGrpSpPr/>
          <p:nvPr/>
        </p:nvGrpSpPr>
        <p:grpSpPr>
          <a:xfrm>
            <a:off x="498469" y="2175802"/>
            <a:ext cx="2344216" cy="2779744"/>
            <a:chOff x="0" y="0"/>
            <a:chExt cx="2344214" cy="2779742"/>
          </a:xfrm>
        </p:grpSpPr>
        <p:sp>
          <p:nvSpPr>
            <p:cNvPr id="203" name="Shape"/>
            <p:cNvSpPr/>
            <p:nvPr/>
          </p:nvSpPr>
          <p:spPr>
            <a:xfrm>
              <a:off x="-1" y="-1"/>
              <a:ext cx="2344216" cy="277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1D1D1B"/>
                  </a:solidFill>
                </a:defRPr>
              </a:pPr>
              <a:endParaRPr/>
            </a:p>
          </p:txBody>
        </p:sp>
        <p:sp>
          <p:nvSpPr>
            <p:cNvPr id="204" name="Biodiversity…"/>
            <p:cNvSpPr txBox="1"/>
            <p:nvPr/>
          </p:nvSpPr>
          <p:spPr>
            <a:xfrm>
              <a:off x="6349" y="354693"/>
              <a:ext cx="2331516" cy="207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800">
                  <a:solidFill>
                    <a:srgbClr val="1D1D1B"/>
                  </a:solidFill>
                </a:defRPr>
              </a:pPr>
              <a:r>
                <a:t>Biodiversity</a:t>
              </a:r>
            </a:p>
            <a:p>
              <a:pPr algn="ctr">
                <a:defRPr sz="1000">
                  <a:solidFill>
                    <a:srgbClr val="1D1D1B"/>
                  </a:solidFill>
                </a:defRPr>
              </a:pPr>
              <a:endParaRPr/>
            </a:p>
            <a:p>
              <a:pPr algn="ctr">
                <a:defRPr sz="2800">
                  <a:solidFill>
                    <a:srgbClr val="1D1D1B"/>
                  </a:solidFill>
                </a:defRPr>
              </a:pPr>
              <a:r>
                <a:t>Climate</a:t>
              </a:r>
            </a:p>
            <a:p>
              <a:pPr algn="ctr">
                <a:defRPr sz="1000">
                  <a:solidFill>
                    <a:srgbClr val="1D1D1B"/>
                  </a:solidFill>
                </a:defRPr>
              </a:pPr>
              <a:endParaRPr/>
            </a:p>
            <a:p>
              <a:pPr algn="ctr">
                <a:defRPr sz="2800">
                  <a:solidFill>
                    <a:srgbClr val="1D1D1B"/>
                  </a:solidFill>
                </a:defRPr>
              </a:pPr>
              <a:r>
                <a:t>Carbon Sequestration</a:t>
              </a:r>
            </a:p>
          </p:txBody>
        </p:sp>
      </p:grpSp>
      <p:sp>
        <p:nvSpPr>
          <p:cNvPr id="206" name="TextBox 14"/>
          <p:cNvSpPr txBox="1"/>
          <p:nvPr/>
        </p:nvSpPr>
        <p:spPr>
          <a:xfrm>
            <a:off x="6458987" y="1186161"/>
            <a:ext cx="2119668" cy="497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/>
            </a:lvl1pPr>
          </a:lstStyle>
          <a:p>
            <a:r>
              <a:t>Abundance</a:t>
            </a:r>
          </a:p>
        </p:txBody>
      </p:sp>
      <p:grpSp>
        <p:nvGrpSpPr>
          <p:cNvPr id="209" name="Round Diagonal Corner of Rectangle 44"/>
          <p:cNvGrpSpPr/>
          <p:nvPr/>
        </p:nvGrpSpPr>
        <p:grpSpPr>
          <a:xfrm>
            <a:off x="5952178" y="2039129"/>
            <a:ext cx="2620128" cy="2779742"/>
            <a:chOff x="0" y="0"/>
            <a:chExt cx="2620127" cy="2779741"/>
          </a:xfrm>
        </p:grpSpPr>
        <p:sp>
          <p:nvSpPr>
            <p:cNvPr id="207" name="Shape"/>
            <p:cNvSpPr/>
            <p:nvPr/>
          </p:nvSpPr>
          <p:spPr>
            <a:xfrm>
              <a:off x="-1" y="0"/>
              <a:ext cx="2620129" cy="277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47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370" y="21600"/>
                    <a:pt x="18853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30" y="0"/>
                    <a:pt x="27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000">
                  <a:solidFill>
                    <a:srgbClr val="1D1D1B"/>
                  </a:solidFill>
                </a:defRPr>
              </a:pPr>
              <a:endParaRPr/>
            </a:p>
          </p:txBody>
        </p:sp>
        <p:sp>
          <p:nvSpPr>
            <p:cNvPr id="208" name="Multiple…"/>
            <p:cNvSpPr txBox="1"/>
            <p:nvPr/>
          </p:nvSpPr>
          <p:spPr>
            <a:xfrm>
              <a:off x="6349" y="255895"/>
              <a:ext cx="2607429" cy="2267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Multiple</a:t>
              </a:r>
            </a:p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Income Streams</a:t>
              </a:r>
              <a:endParaRPr sz="2200"/>
            </a:p>
            <a:p>
              <a:pPr algn="ctr">
                <a:defRPr sz="1100">
                  <a:solidFill>
                    <a:srgbClr val="1D1D1B"/>
                  </a:solidFill>
                </a:defRPr>
              </a:pPr>
              <a:endParaRPr sz="2200"/>
            </a:p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Profitability</a:t>
              </a:r>
            </a:p>
            <a:p>
              <a:pPr algn="ctr">
                <a:defRPr sz="1000">
                  <a:solidFill>
                    <a:srgbClr val="1D1D1B"/>
                  </a:solidFill>
                </a:defRPr>
              </a:pPr>
              <a:endParaRPr/>
            </a:p>
            <a:p>
              <a:pPr algn="ctr">
                <a:defRPr sz="3000">
                  <a:solidFill>
                    <a:srgbClr val="1D1D1B"/>
                  </a:solidFill>
                </a:defRPr>
              </a:pPr>
              <a:r>
                <a:t>Sustainability</a:t>
              </a:r>
            </a:p>
          </p:txBody>
        </p:sp>
      </p:grpSp>
      <p:sp>
        <p:nvSpPr>
          <p:cNvPr id="210" name="TextBox 14"/>
          <p:cNvSpPr txBox="1"/>
          <p:nvPr/>
        </p:nvSpPr>
        <p:spPr>
          <a:xfrm>
            <a:off x="537058" y="1186161"/>
            <a:ext cx="2267038" cy="497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/>
            </a:lvl1pPr>
          </a:lstStyle>
          <a:p>
            <a:r>
              <a:t>Environment</a:t>
            </a:r>
          </a:p>
        </p:txBody>
      </p:sp>
      <p:pic>
        <p:nvPicPr>
          <p:cNvPr id="211" name="Picture 33" descr="Picture 33"/>
          <p:cNvPicPr>
            <a:picLocks noChangeAspect="1"/>
          </p:cNvPicPr>
          <p:nvPr/>
        </p:nvPicPr>
        <p:blipFill>
          <a:blip r:embed="rId2"/>
          <a:srcRect l="22766"/>
          <a:stretch>
            <a:fillRect/>
          </a:stretch>
        </p:blipFill>
        <p:spPr>
          <a:xfrm rot="5400000">
            <a:off x="2325658" y="1679916"/>
            <a:ext cx="3884565" cy="2897056"/>
          </a:xfrm>
          <a:prstGeom prst="rect">
            <a:avLst/>
          </a:prstGeom>
          <a:ln w="12700">
            <a:miter lim="400000"/>
          </a:ln>
          <a:effectLst>
            <a:reflection stA="80692" endPos="40000" dir="5400000" sy="-100000" algn="bl" rotWithShape="0"/>
          </a:effectLst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790" y="1189851"/>
            <a:ext cx="3198239" cy="4103207"/>
          </a:xfrm>
          <a:prstGeom prst="rect">
            <a:avLst/>
          </a:prstGeom>
          <a:ln w="12700">
            <a:miter lim="400000"/>
          </a:ln>
          <a:effectLst>
            <a:reflection stA="91481" endPos="40000" dir="5400000" sy="-100000" algn="bl" rotWithShape="0"/>
          </a:effectLst>
        </p:spPr>
      </p:pic>
      <p:pic>
        <p:nvPicPr>
          <p:cNvPr id="213" name="Picture 33" descr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827" y="5667087"/>
            <a:ext cx="2054584" cy="842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9" grpId="3" animBg="1" advAuto="0"/>
      <p:bldP spid="211" grpId="2" animBg="1" advAuto="0"/>
      <p:bldP spid="212" grpId="4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>
          <a:alpha val="64000"/>
        </a:srgbClr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The Organic Market Worldwide</vt:lpstr>
      <vt:lpstr>PowerPoint Presentation</vt:lpstr>
      <vt:lpstr>PowerPoint Presentation</vt:lpstr>
      <vt:lpstr>PowerPoint Presentation</vt:lpstr>
      <vt:lpstr>Eco-Labels</vt:lpstr>
      <vt:lpstr>PowerPoint Presentation</vt:lpstr>
      <vt:lpstr>PowerPoint Presentation</vt:lpstr>
      <vt:lpstr>KCOA - Knowledge Centre for Organic Agriculture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 Schernick</cp:lastModifiedBy>
  <cp:revision>3</cp:revision>
  <dcterms:modified xsi:type="dcterms:W3CDTF">2021-09-07T16:05:57Z</dcterms:modified>
</cp:coreProperties>
</file>